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64" r:id="rId6"/>
    <p:sldId id="260" r:id="rId7"/>
    <p:sldId id="270" r:id="rId8"/>
    <p:sldId id="261" r:id="rId9"/>
    <p:sldId id="269" r:id="rId10"/>
    <p:sldId id="275" r:id="rId11"/>
    <p:sldId id="276" r:id="rId12"/>
    <p:sldId id="266" r:id="rId13"/>
    <p:sldId id="272" r:id="rId14"/>
    <p:sldId id="274" r:id="rId15"/>
    <p:sldId id="271" r:id="rId16"/>
    <p:sldId id="273" r:id="rId17"/>
    <p:sldId id="277" r:id="rId18"/>
  </p:sldIdLst>
  <p:sldSz cx="9144000" cy="6858000" type="screen4x3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22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Doričić" userId="11883fed-087d-4b99-ac3f-670d756d5d9b" providerId="ADAL" clId="{DFACEEA7-4080-4804-957F-D68E88708E2A}"/>
    <pc:docChg chg="delSld">
      <pc:chgData name="Robert Doričić" userId="11883fed-087d-4b99-ac3f-670d756d5d9b" providerId="ADAL" clId="{DFACEEA7-4080-4804-957F-D68E88708E2A}" dt="2023-09-29T07:07:47.517" v="0" actId="2696"/>
      <pc:docMkLst>
        <pc:docMk/>
      </pc:docMkLst>
      <pc:sldChg chg="del">
        <pc:chgData name="Robert Doričić" userId="11883fed-087d-4b99-ac3f-670d756d5d9b" providerId="ADAL" clId="{DFACEEA7-4080-4804-957F-D68E88708E2A}" dt="2023-09-29T07:07:47.517" v="0" actId="2696"/>
        <pc:sldMkLst>
          <pc:docMk/>
          <pc:sldMk cId="0" sldId="263"/>
        </pc:sldMkLst>
      </pc:sldChg>
    </pc:docChg>
  </pc:docChgLst>
  <pc:docChgLst>
    <pc:chgData name="Robert Doričić" userId="S::robert.doricic@uniri.hr::11883fed-087d-4b99-ac3f-670d756d5d9b" providerId="AD" clId="Web-{489F736F-E4D2-50F3-D2F7-EF907F383F73}"/>
    <pc:docChg chg="modSld">
      <pc:chgData name="Robert Doričić" userId="S::robert.doricic@uniri.hr::11883fed-087d-4b99-ac3f-670d756d5d9b" providerId="AD" clId="Web-{489F736F-E4D2-50F3-D2F7-EF907F383F73}" dt="2023-09-27T18:24:26.868" v="2" actId="20577"/>
      <pc:docMkLst>
        <pc:docMk/>
      </pc:docMkLst>
      <pc:sldChg chg="modSp">
        <pc:chgData name="Robert Doričić" userId="S::robert.doricic@uniri.hr::11883fed-087d-4b99-ac3f-670d756d5d9b" providerId="AD" clId="Web-{489F736F-E4D2-50F3-D2F7-EF907F383F73}" dt="2023-09-27T18:24:26.868" v="2" actId="20577"/>
        <pc:sldMkLst>
          <pc:docMk/>
          <pc:sldMk cId="0" sldId="263"/>
        </pc:sldMkLst>
        <pc:spChg chg="mod">
          <ac:chgData name="Robert Doričić" userId="S::robert.doricic@uniri.hr::11883fed-087d-4b99-ac3f-670d756d5d9b" providerId="AD" clId="Web-{489F736F-E4D2-50F3-D2F7-EF907F383F73}" dt="2023-09-27T18:24:26.868" v="2" actId="20577"/>
          <ac:spMkLst>
            <pc:docMk/>
            <pc:sldMk cId="0" sldId="263"/>
            <ac:spMk id="17410" creationId="{DD42211E-A6BD-BC3E-F634-F4DDF4B9B0D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26A01C44-21C2-0D77-548A-C5FE45205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6AFA2-E3E1-400F-A8E5-60069A697263}" type="datetimeFigureOut">
              <a:rPr lang="sr-Latn-CS"/>
              <a:pPr>
                <a:defRPr/>
              </a:pPr>
              <a:t>29.9.2023.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606FF8-2D64-08A5-1930-08E742995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B5845BE4-50B8-D700-6E52-F5E736B8C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211B2-421E-486A-A4F8-D388592FC9E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2843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9687DC82-DB5E-090B-F24C-0D716DEED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24D60-199D-4364-A168-C86DAE48E410}" type="datetimeFigureOut">
              <a:rPr lang="sr-Latn-CS"/>
              <a:pPr>
                <a:defRPr/>
              </a:pPr>
              <a:t>29.9.2023.</a:t>
            </a:fld>
            <a:endParaRPr lang="hr-H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828E7A9-2AC7-696B-8905-6F1DB842D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A36759CC-2C15-5D5E-FAD4-912FB84A8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B5FD4-9806-4D0A-8DE3-30036C1A5C0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63153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B903BCDD-3205-FCA4-D0F3-4E5C68384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34CD4-A941-473E-BE36-99C3D3BDD152}" type="datetimeFigureOut">
              <a:rPr lang="sr-Latn-CS"/>
              <a:pPr>
                <a:defRPr/>
              </a:pPr>
              <a:t>29.9.2023.</a:t>
            </a:fld>
            <a:endParaRPr lang="hr-H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9C02C30-AB3B-4349-3B94-D0E980ACD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FCD92E8F-1754-12A9-6BC7-3BAB0F0A9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F0F12-35D9-4D9A-8194-33D157125B2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82109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022E2E57-7D1C-3A83-F356-1AA259576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88096-0EE6-400B-9A2D-C2AAA3C2E1EA}" type="datetimeFigureOut">
              <a:rPr lang="sr-Latn-CS"/>
              <a:pPr>
                <a:defRPr/>
              </a:pPr>
              <a:t>29.9.2023.</a:t>
            </a:fld>
            <a:endParaRPr lang="hr-H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5CA81E4-62A2-35EB-2B28-0289D48F0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8E52E2FB-315A-6EE7-AFB0-95F0B54EE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99EC5-D3F3-497C-9D9C-D2F018400A5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954966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470E8-922C-CD04-0BAC-837B70F19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ECEE7-C097-404A-A7BE-057628009570}" type="datetimeFigureOut">
              <a:rPr lang="sr-Latn-CS"/>
              <a:pPr>
                <a:defRPr/>
              </a:pPr>
              <a:t>29.9.2023.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E0741-94F4-67A6-75FC-9C74F63EC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5FE87-E268-300C-6722-706C057B2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FBD12-CED0-4B51-BC29-388519E936E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94088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B19AFF13-EE2B-3791-7DE5-4B89A75CD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E7EA8-8118-4564-9222-AD988F16D904}" type="datetimeFigureOut">
              <a:rPr lang="sr-Latn-CS"/>
              <a:pPr>
                <a:defRPr/>
              </a:pPr>
              <a:t>29.9.2023.</a:t>
            </a:fld>
            <a:endParaRPr lang="hr-H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5986F96-FE5F-3B47-4C6D-30E4F2FA6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F08F54EA-2439-F657-ADB0-CC6B7CEF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24371-EB2D-444B-AA3B-D9328F4B604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44461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52E7085C-6270-23F4-526C-A508368D5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AC108-2ED0-4C54-B401-A692DB4965E6}" type="datetimeFigureOut">
              <a:rPr lang="sr-Latn-CS"/>
              <a:pPr>
                <a:defRPr/>
              </a:pPr>
              <a:t>29.9.2023.</a:t>
            </a:fld>
            <a:endParaRPr lang="hr-HR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D4FE2FC-8537-CADF-F700-24FBB679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D7217A90-8C1E-8D71-610E-44B855B2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2B4DB-ED6B-4681-8FF2-04B21B8633D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8699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71036DE6-B853-4F31-DB5F-450089681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DFCCA-2D23-40C3-BA3A-96160BBEB32D}" type="datetimeFigureOut">
              <a:rPr lang="sr-Latn-CS"/>
              <a:pPr>
                <a:defRPr/>
              </a:pPr>
              <a:t>29.9.2023.</a:t>
            </a:fld>
            <a:endParaRPr lang="hr-HR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33466FF-25F6-DF5D-A940-968E89C1B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6666FB94-01DA-4811-14E5-B7C32389A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6C420-0683-4EF2-87F0-DA2E43007FF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8247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3BCD3881-C142-2E52-AF9B-754ECBF7C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4ECEA-6DA0-49D0-AEE4-64D5ACA947D7}" type="datetimeFigureOut">
              <a:rPr lang="sr-Latn-CS"/>
              <a:pPr>
                <a:defRPr/>
              </a:pPr>
              <a:t>29.9.2023.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B52087-BC72-2C7B-2373-0E72D1BE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FC0C303B-762B-089F-ED0E-B7D9CD92B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F156C-4424-478F-ADEA-182F6D70660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77606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5CEAF17A-347D-CD59-895B-B894B2810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DFDB2-7F18-446A-A9EC-E3A1D9619B1C}" type="datetimeFigureOut">
              <a:rPr lang="sr-Latn-CS"/>
              <a:pPr>
                <a:defRPr/>
              </a:pPr>
              <a:t>29.9.2023.</a:t>
            </a:fld>
            <a:endParaRPr lang="hr-H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6658850-936E-4640-6147-9B3145306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ACE7020A-3D77-8723-9040-239045AC5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1BEB6-2817-42F9-B0BA-C2A245157EE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618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4960CA9D-1AFB-16B5-F725-42F3E419F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47F5E-0A11-4599-823B-D96673339641}" type="datetimeFigureOut">
              <a:rPr lang="sr-Latn-CS"/>
              <a:pPr>
                <a:defRPr/>
              </a:pPr>
              <a:t>29.9.2023.</a:t>
            </a:fld>
            <a:endParaRPr lang="hr-H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F042B67-5EF1-8EE8-2514-BB5F1D2B4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60BAA0B4-FA93-CB7A-EED7-451EDCEA6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694D1-AC02-41DF-BF88-494CEE4EE09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0605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43D47BFB-F35A-D667-DFE3-22AF4CFB8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080F85BA-CE03-D2FA-9D23-7229355DEB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7D800566-297D-77A9-6336-E3C0F9E4B2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EBBB30-65E6-4D8F-A1C9-9827241E04D9}" type="datetimeFigureOut">
              <a:rPr lang="sr-Latn-CS"/>
              <a:pPr>
                <a:defRPr/>
              </a:pPr>
              <a:t>29.9.2023.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49FFF0-1DA6-D0E2-531E-ACAD26B17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28A99AC-C102-2CF5-F7A9-0457D5BFF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BE163566-9AB1-4901-B27E-38E1FD79221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27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37DDB-0089-8576-BCC7-E2E89DCBEF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Medicina, zdravstvo, rijeka i vi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>
            <a:extLst>
              <a:ext uri="{FF2B5EF4-FFF2-40B4-BE49-F238E27FC236}">
                <a16:creationId xmlns:a16="http://schemas.microsoft.com/office/drawing/2014/main" id="{9CD58021-D57F-68C8-DB34-7F5BB3930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785813"/>
            <a:ext cx="2490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/>
              <a:t>Valter RUKAVINA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/>
              <a:t>(1896.-1972.)</a:t>
            </a:r>
          </a:p>
        </p:txBody>
      </p:sp>
      <p:pic>
        <p:nvPicPr>
          <p:cNvPr id="12291" name="Picture 3" descr="V Rukavina slika.jpg">
            <a:extLst>
              <a:ext uri="{FF2B5EF4-FFF2-40B4-BE49-F238E27FC236}">
                <a16:creationId xmlns:a16="http://schemas.microsoft.com/office/drawing/2014/main" id="{2F1379F8-173F-4719-976F-A43CFBB87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714625"/>
            <a:ext cx="5465762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Stare kartoline i monografija Med Fakulteta 040.jpg">
            <a:extLst>
              <a:ext uri="{FF2B5EF4-FFF2-40B4-BE49-F238E27FC236}">
                <a16:creationId xmlns:a16="http://schemas.microsoft.com/office/drawing/2014/main" id="{95B76739-1D52-EB9F-0895-FBF328906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14625"/>
            <a:ext cx="2308225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V Franciskovic.jpg">
            <a:extLst>
              <a:ext uri="{FF2B5EF4-FFF2-40B4-BE49-F238E27FC236}">
                <a16:creationId xmlns:a16="http://schemas.microsoft.com/office/drawing/2014/main" id="{967F3372-4F18-82A0-3518-6CF3A846B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54707"/>
          <a:stretch>
            <a:fillRect/>
          </a:stretch>
        </p:blipFill>
        <p:spPr bwMode="auto">
          <a:xfrm>
            <a:off x="527050" y="642938"/>
            <a:ext cx="3757613" cy="566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">
            <a:extLst>
              <a:ext uri="{FF2B5EF4-FFF2-40B4-BE49-F238E27FC236}">
                <a16:creationId xmlns:a16="http://schemas.microsoft.com/office/drawing/2014/main" id="{2C4B952D-B322-6612-5BB0-28CFF2162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649913"/>
            <a:ext cx="3960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/>
              <a:t>prof. dr. sc. Vinko FRANČIŠKOVIĆ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/>
              <a:t>(1919.-1984.)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>
            <a:extLst>
              <a:ext uri="{FF2B5EF4-FFF2-40B4-BE49-F238E27FC236}">
                <a16:creationId xmlns:a16="http://schemas.microsoft.com/office/drawing/2014/main" id="{B92606BD-8621-7FF8-3748-9C47CDF6A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285750"/>
            <a:ext cx="2428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/>
              <a:t>Viktor FINDERLE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/>
              <a:t>(1902.-1964.)</a:t>
            </a:r>
          </a:p>
        </p:txBody>
      </p:sp>
      <p:pic>
        <p:nvPicPr>
          <p:cNvPr id="14339" name="Picture 4" descr="Viktor Finderle.jpg">
            <a:extLst>
              <a:ext uri="{FF2B5EF4-FFF2-40B4-BE49-F238E27FC236}">
                <a16:creationId xmlns:a16="http://schemas.microsoft.com/office/drawing/2014/main" id="{F497FB70-F4B5-43F8-574A-A95C875FC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8"/>
          <a:stretch>
            <a:fillRect/>
          </a:stretch>
        </p:blipFill>
        <p:spPr bwMode="auto">
          <a:xfrm>
            <a:off x="357188" y="357188"/>
            <a:ext cx="4359275" cy="612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Vakum ekstraktor.jpg">
            <a:extLst>
              <a:ext uri="{FF2B5EF4-FFF2-40B4-BE49-F238E27FC236}">
                <a16:creationId xmlns:a16="http://schemas.microsoft.com/office/drawing/2014/main" id="{F3EF4C5B-0C17-A833-401D-03E8E1530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4264025"/>
            <a:ext cx="3938587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46D0F073-89A7-12A2-E3F7-A6068CDC1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268413"/>
            <a:ext cx="8569325" cy="4156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hr-HR" altLang="en-US" sz="2400" b="1" dirty="0">
                <a:latin typeface="+mn-lt"/>
              </a:rPr>
              <a:t>Viktor </a:t>
            </a:r>
            <a:r>
              <a:rPr lang="hr-HR" altLang="en-US" sz="2400" b="1" dirty="0" err="1">
                <a:latin typeface="+mn-lt"/>
              </a:rPr>
              <a:t>Finderle</a:t>
            </a:r>
            <a:endParaRPr lang="hr-HR" altLang="en-US" sz="2400" b="1" dirty="0">
              <a:latin typeface="+mn-lt"/>
            </a:endParaRPr>
          </a:p>
          <a:p>
            <a:pPr algn="just" eaLnBrk="1" hangingPunct="1">
              <a:defRPr/>
            </a:pPr>
            <a:endParaRPr lang="hr-HR" altLang="en-US" sz="2000" b="1" dirty="0"/>
          </a:p>
          <a:p>
            <a:pPr algn="just" eaLnBrk="1" hangingPunct="1">
              <a:defRPr/>
            </a:pPr>
            <a:endParaRPr lang="hr-HR" altLang="en-US" sz="2000" b="1" dirty="0"/>
          </a:p>
          <a:p>
            <a:pPr marL="342900" indent="-342900" algn="just" eaLnBrk="1" hangingPunct="1">
              <a:buFont typeface="Courier New" panose="02070309020205020404" pitchFamily="49" charset="0"/>
              <a:buChar char="o"/>
              <a:defRPr/>
            </a:pPr>
            <a:r>
              <a:rPr lang="hr-HR" altLang="en-US" sz="2000" dirty="0">
                <a:latin typeface="+mn-lt"/>
              </a:rPr>
              <a:t>rođen 1902. u </a:t>
            </a:r>
            <a:r>
              <a:rPr lang="hr-HR" altLang="en-US" sz="2000" dirty="0" err="1">
                <a:latin typeface="+mn-lt"/>
              </a:rPr>
              <a:t>Aurisini</a:t>
            </a:r>
            <a:r>
              <a:rPr lang="hr-HR" altLang="en-US" sz="2000" dirty="0">
                <a:latin typeface="+mn-lt"/>
              </a:rPr>
              <a:t> nedaleko Trsta</a:t>
            </a:r>
          </a:p>
          <a:p>
            <a:pPr marL="342900" indent="-342900" algn="just" eaLnBrk="1" hangingPunct="1">
              <a:buFont typeface="Courier New" panose="02070309020205020404" pitchFamily="49" charset="0"/>
              <a:buChar char="o"/>
              <a:defRPr/>
            </a:pPr>
            <a:r>
              <a:rPr lang="hr-HR" altLang="en-US" sz="2000" dirty="0">
                <a:latin typeface="+mn-lt"/>
              </a:rPr>
              <a:t>Sušačka gimnazija i Medicinski fakultet u Zagrebu</a:t>
            </a:r>
          </a:p>
          <a:p>
            <a:pPr marL="342900" indent="-342900" algn="just" eaLnBrk="1" hangingPunct="1">
              <a:buFont typeface="Courier New" panose="02070309020205020404" pitchFamily="49" charset="0"/>
              <a:buChar char="o"/>
              <a:defRPr/>
            </a:pPr>
            <a:r>
              <a:rPr lang="hr-HR" altLang="en-US" sz="2000" dirty="0">
                <a:latin typeface="+mn-lt"/>
              </a:rPr>
              <a:t>specijalizirao </a:t>
            </a:r>
            <a:r>
              <a:rPr lang="hr-HR" altLang="en-US" sz="2000" dirty="0" err="1">
                <a:latin typeface="+mn-lt"/>
              </a:rPr>
              <a:t>porodništvo</a:t>
            </a:r>
            <a:r>
              <a:rPr lang="hr-HR" altLang="en-US" sz="2000" dirty="0">
                <a:latin typeface="+mn-lt"/>
              </a:rPr>
              <a:t> u Padovi</a:t>
            </a:r>
          </a:p>
          <a:p>
            <a:pPr marL="342900" indent="-342900" algn="just" eaLnBrk="1" hangingPunct="1">
              <a:buFont typeface="Courier New" panose="02070309020205020404" pitchFamily="49" charset="0"/>
              <a:buChar char="o"/>
              <a:defRPr/>
            </a:pPr>
            <a:r>
              <a:rPr lang="hr-HR" altLang="en-US" sz="2000" dirty="0">
                <a:latin typeface="+mn-lt"/>
              </a:rPr>
              <a:t>1930-ih predaje u Školi za bolničare Sestara milosrdnica (dakle, preteči našeg studija sestrinstva)</a:t>
            </a:r>
          </a:p>
          <a:p>
            <a:pPr marL="342900" indent="-342900" algn="just" eaLnBrk="1" hangingPunct="1">
              <a:buFont typeface="Courier New" panose="02070309020205020404" pitchFamily="49" charset="0"/>
              <a:buChar char="o"/>
              <a:defRPr/>
            </a:pPr>
            <a:r>
              <a:rPr lang="hr-HR" altLang="en-US" sz="2000" dirty="0">
                <a:latin typeface="+mn-lt"/>
              </a:rPr>
              <a:t>rujna 1946., kao čelnik gradskog odjela za zdravstvo, osniva Primaljsku školu (preteču našeg studija primaljstva)</a:t>
            </a:r>
          </a:p>
          <a:p>
            <a:pPr marL="342900" indent="-342900" algn="just" eaLnBrk="1" hangingPunct="1">
              <a:buFont typeface="Courier New" panose="02070309020205020404" pitchFamily="49" charset="0"/>
              <a:buChar char="o"/>
              <a:defRPr/>
            </a:pPr>
            <a:r>
              <a:rPr lang="hr-HR" altLang="en-US" sz="2000" dirty="0">
                <a:latin typeface="+mn-lt"/>
              </a:rPr>
              <a:t>osniva Udruženje dobrovoljnih darivatelja krvi (1946.)</a:t>
            </a:r>
          </a:p>
          <a:p>
            <a:pPr marL="342900" indent="-342900" algn="just" eaLnBrk="1" hangingPunct="1">
              <a:buFont typeface="Courier New" panose="02070309020205020404" pitchFamily="49" charset="0"/>
              <a:buChar char="o"/>
              <a:defRPr/>
            </a:pPr>
            <a:r>
              <a:rPr lang="hr-HR" altLang="en-US" sz="2000" dirty="0">
                <a:latin typeface="+mn-lt"/>
              </a:rPr>
              <a:t>piše udžbenik za primalje (1949.)</a:t>
            </a:r>
          </a:p>
          <a:p>
            <a:pPr marL="342900" indent="-342900" algn="just" eaLnBrk="1" hangingPunct="1">
              <a:buFont typeface="Courier New" panose="02070309020205020404" pitchFamily="49" charset="0"/>
              <a:buChar char="o"/>
              <a:defRPr/>
            </a:pPr>
            <a:r>
              <a:rPr lang="hr-HR" altLang="en-US" sz="2000" dirty="0">
                <a:latin typeface="+mn-lt"/>
              </a:rPr>
              <a:t>slavan u svjetskim razmjerima po izumu vakuum-ekstraktora (1950.)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AFF802FE-CFF9-6D94-408F-BF119036A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354013"/>
            <a:ext cx="78898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3">
            <a:extLst>
              <a:ext uri="{FF2B5EF4-FFF2-40B4-BE49-F238E27FC236}">
                <a16:creationId xmlns:a16="http://schemas.microsoft.com/office/drawing/2014/main" id="{6019FAB9-9718-044A-ED97-78FCB425A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0" y="6165850"/>
            <a:ext cx="234950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r-HR" altLang="sr-Latn-RS" dirty="0">
                <a:latin typeface="+mn-lt"/>
              </a:rPr>
              <a:t>Giuseppe </a:t>
            </a:r>
            <a:r>
              <a:rPr lang="hr-HR" altLang="sr-Latn-RS" dirty="0" err="1">
                <a:latin typeface="+mn-lt"/>
              </a:rPr>
              <a:t>Poso</a:t>
            </a:r>
            <a:r>
              <a:rPr lang="hr-HR" altLang="sr-Latn-RS" dirty="0">
                <a:latin typeface="+mn-lt"/>
              </a:rPr>
              <a:t>, 1941.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B5F3FDBC-BBC9-3C67-AD01-BD70E0A1E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877888"/>
            <a:ext cx="8208962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r-HR" altLang="sr-Latn-RS" sz="2400" b="1">
              <a:latin typeface="Georgia" panose="02040502050405020303" pitchFamily="18" charset="0"/>
            </a:endParaRPr>
          </a:p>
          <a:p>
            <a:pPr eaLnBrk="1" hangingPunct="1"/>
            <a:endParaRPr lang="hr-HR" altLang="sr-Latn-RS" sz="2400" b="1">
              <a:latin typeface="Georgia" panose="02040502050405020303" pitchFamily="18" charset="0"/>
            </a:endParaRPr>
          </a:p>
          <a:p>
            <a:pPr eaLnBrk="1" hangingPunct="1"/>
            <a:r>
              <a:rPr lang="hr-HR" altLang="sr-Latn-RS" sz="2400" b="1">
                <a:latin typeface="Georgia" panose="02040502050405020303" pitchFamily="18" charset="0"/>
              </a:rPr>
              <a:t>Sveučilište u Rijeci, Fakultet zdravstvenih studija </a:t>
            </a:r>
          </a:p>
          <a:p>
            <a:pPr eaLnBrk="1" hangingPunct="1"/>
            <a:r>
              <a:rPr lang="hr-HR" altLang="sr-Latn-RS">
                <a:latin typeface="Georgia" panose="02040502050405020303" pitchFamily="18" charset="0"/>
              </a:rPr>
              <a:t>(prvi takav fakultet u Republici Hrvatskoj)</a:t>
            </a:r>
          </a:p>
          <a:p>
            <a:pPr eaLnBrk="1" hangingPunct="1"/>
            <a:endParaRPr lang="hr-HR" altLang="sr-Latn-RS">
              <a:latin typeface="Georgia" panose="02040502050405020303" pitchFamily="18" charset="0"/>
            </a:endParaRPr>
          </a:p>
          <a:p>
            <a:pPr eaLnBrk="1" hangingPunct="1"/>
            <a:endParaRPr lang="hr-HR" altLang="sr-Latn-RS">
              <a:latin typeface="Georgia" panose="02040502050405020303" pitchFamily="18" charset="0"/>
            </a:endParaRPr>
          </a:p>
          <a:p>
            <a:pPr eaLnBrk="1" hangingPunct="1"/>
            <a:endParaRPr lang="hr-HR" altLang="sr-Latn-RS" b="1">
              <a:latin typeface="Georgia" panose="02040502050405020303" pitchFamily="18" charset="0"/>
            </a:endParaRPr>
          </a:p>
          <a:p>
            <a:pPr eaLnBrk="1" hangingPunct="1"/>
            <a:endParaRPr lang="hr-HR" altLang="sr-Latn-RS" b="1">
              <a:latin typeface="Georgia" panose="02040502050405020303" pitchFamily="18" charset="0"/>
            </a:endParaRPr>
          </a:p>
          <a:p>
            <a:pPr eaLnBrk="1" hangingPunct="1"/>
            <a:r>
              <a:rPr lang="hr-HR" altLang="sr-Latn-RS" b="1">
                <a:latin typeface="Georgia" panose="02040502050405020303" pitchFamily="18" charset="0"/>
              </a:rPr>
              <a:t>Prijediplomski studiji </a:t>
            </a:r>
            <a:r>
              <a:rPr lang="hr-HR" altLang="sr-Latn-RS">
                <a:latin typeface="Georgia" panose="02040502050405020303" pitchFamily="18" charset="0"/>
              </a:rPr>
              <a:t>(3 godine):</a:t>
            </a:r>
          </a:p>
          <a:p>
            <a:pPr eaLnBrk="1" hangingPunct="1"/>
            <a:endParaRPr lang="hr-HR" altLang="sr-Latn-RS">
              <a:latin typeface="Georgia" panose="02040502050405020303" pitchFamily="18" charset="0"/>
            </a:endParaRPr>
          </a:p>
          <a:p>
            <a:pPr eaLnBrk="1" hangingPunct="1"/>
            <a:r>
              <a:rPr lang="hr-HR" altLang="sr-Latn-RS">
                <a:latin typeface="Georgia" panose="02040502050405020303" pitchFamily="18" charset="0"/>
              </a:rPr>
              <a:t>sestrinstvo (redovito, izvanredno, dislocirani studij u Karlovcu), primaljstvo, fizioterapija, radiološka tehnologija</a:t>
            </a:r>
          </a:p>
          <a:p>
            <a:pPr eaLnBrk="1" hangingPunct="1"/>
            <a:endParaRPr lang="hr-HR" altLang="sr-Latn-RS">
              <a:latin typeface="Georgia" panose="02040502050405020303" pitchFamily="18" charset="0"/>
            </a:endParaRPr>
          </a:p>
          <a:p>
            <a:pPr eaLnBrk="1" hangingPunct="1"/>
            <a:r>
              <a:rPr lang="hr-HR" altLang="sr-Latn-RS" b="1">
                <a:latin typeface="Georgia" panose="02040502050405020303" pitchFamily="18" charset="0"/>
              </a:rPr>
              <a:t>Diplomski studiji</a:t>
            </a:r>
            <a:r>
              <a:rPr lang="hr-HR" altLang="sr-Latn-RS">
                <a:latin typeface="Georgia" panose="02040502050405020303" pitchFamily="18" charset="0"/>
              </a:rPr>
              <a:t> (2 godine):</a:t>
            </a:r>
          </a:p>
          <a:p>
            <a:pPr eaLnBrk="1" hangingPunct="1"/>
            <a:endParaRPr lang="hr-HR" altLang="sr-Latn-RS">
              <a:latin typeface="Georgia" panose="02040502050405020303" pitchFamily="18" charset="0"/>
            </a:endParaRPr>
          </a:p>
          <a:p>
            <a:pPr eaLnBrk="1" hangingPunct="1"/>
            <a:r>
              <a:rPr lang="hr-HR" altLang="sr-Latn-RS">
                <a:latin typeface="Georgia" panose="02040502050405020303" pitchFamily="18" charset="0"/>
              </a:rPr>
              <a:t>sestrinstvo – promicanje i zaštita mentalnog zdravlja, sestrinstvo – menadžment u sestrinstvu, sestrinstvo – gerontologija i palijativna skrb starijih, sestrinstvo – javno zdravstvo, primaljstvo, fizioterapija, klinički nutricionizam </a:t>
            </a: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8EE5F7A3-537B-4D1A-41D4-5D240AADE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115888"/>
            <a:ext cx="347027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>
            <a:extLst>
              <a:ext uri="{FF2B5EF4-FFF2-40B4-BE49-F238E27FC236}">
                <a16:creationId xmlns:a16="http://schemas.microsoft.com/office/drawing/2014/main" id="{4EF7A1A5-90B2-C4EF-5ADD-F2BD38343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5303838"/>
            <a:ext cx="17049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>
            <a:extLst>
              <a:ext uri="{FF2B5EF4-FFF2-40B4-BE49-F238E27FC236}">
                <a16:creationId xmlns:a16="http://schemas.microsoft.com/office/drawing/2014/main" id="{6B659785-678C-AD9E-96BD-499BD4D4B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319713"/>
            <a:ext cx="1704975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>
            <a:extLst>
              <a:ext uri="{FF2B5EF4-FFF2-40B4-BE49-F238E27FC236}">
                <a16:creationId xmlns:a16="http://schemas.microsoft.com/office/drawing/2014/main" id="{81C2684F-C906-948D-1A5C-A86115C0C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5319713"/>
            <a:ext cx="170497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>
            <a:extLst>
              <a:ext uri="{FF2B5EF4-FFF2-40B4-BE49-F238E27FC236}">
                <a16:creationId xmlns:a16="http://schemas.microsoft.com/office/drawing/2014/main" id="{8D36C44D-87CF-D81B-4F1A-1E0B1F0CB3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5300663"/>
            <a:ext cx="17049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Slika 4">
            <a:extLst>
              <a:ext uri="{FF2B5EF4-FFF2-40B4-BE49-F238E27FC236}">
                <a16:creationId xmlns:a16="http://schemas.microsoft.com/office/drawing/2014/main" id="{23E3EB81-9355-ADA9-E17B-62E5D54F9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" r="5032" b="1630"/>
          <a:stretch>
            <a:fillRect/>
          </a:stretch>
        </p:blipFill>
        <p:spPr bwMode="auto">
          <a:xfrm>
            <a:off x="885825" y="476250"/>
            <a:ext cx="737235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>
            <a:extLst>
              <a:ext uri="{FF2B5EF4-FFF2-40B4-BE49-F238E27FC236}">
                <a16:creationId xmlns:a16="http://schemas.microsoft.com/office/drawing/2014/main" id="{9DE1C704-0B5F-31C6-A3D6-D1FEF9F14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781300"/>
            <a:ext cx="62087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sr-Latn-RS" sz="8800"/>
              <a:t>Dobrodošli 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Bolnica Massa Cavalli.jpg">
            <a:extLst>
              <a:ext uri="{FF2B5EF4-FFF2-40B4-BE49-F238E27FC236}">
                <a16:creationId xmlns:a16="http://schemas.microsoft.com/office/drawing/2014/main" id="{55C41FEE-0EF4-01A0-9D21-3C750A4AD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7188"/>
            <a:ext cx="4071938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Bolnica - VP Akademija.jpg">
            <a:extLst>
              <a:ext uri="{FF2B5EF4-FFF2-40B4-BE49-F238E27FC236}">
                <a16:creationId xmlns:a16="http://schemas.microsoft.com/office/drawing/2014/main" id="{6D18505C-5E1C-8D5E-D7F2-DB6260AE3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57188"/>
            <a:ext cx="40767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 descr="Bolnica Susak.jpg">
            <a:extLst>
              <a:ext uri="{FF2B5EF4-FFF2-40B4-BE49-F238E27FC236}">
                <a16:creationId xmlns:a16="http://schemas.microsoft.com/office/drawing/2014/main" id="{86870F3E-C546-A94D-CB73-8C2F3BAF9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2"/>
          <a:stretch>
            <a:fillRect/>
          </a:stretch>
        </p:blipFill>
        <p:spPr bwMode="auto">
          <a:xfrm>
            <a:off x="1828800" y="3000375"/>
            <a:ext cx="5386388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Cambieri.jpg">
            <a:extLst>
              <a:ext uri="{FF2B5EF4-FFF2-40B4-BE49-F238E27FC236}">
                <a16:creationId xmlns:a16="http://schemas.microsoft.com/office/drawing/2014/main" id="{A3360BD2-3C02-50A7-39FE-E3FF5E8E9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730250"/>
            <a:ext cx="39624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>
            <a:extLst>
              <a:ext uri="{FF2B5EF4-FFF2-40B4-BE49-F238E27FC236}">
                <a16:creationId xmlns:a16="http://schemas.microsoft.com/office/drawing/2014/main" id="{28A5E15B-4860-8CB4-8942-80D137083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785813"/>
            <a:ext cx="2428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/>
              <a:t>Giovanni Battista CAMBIERI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/>
              <a:t>(1754.-1838.)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>
            <a:extLst>
              <a:ext uri="{FF2B5EF4-FFF2-40B4-BE49-F238E27FC236}">
                <a16:creationId xmlns:a16="http://schemas.microsoft.com/office/drawing/2014/main" id="{0D5F9610-A016-5D7B-E765-2BE975143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1071563"/>
            <a:ext cx="2428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/>
              <a:t>Antonio Felice GIACICH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/>
              <a:t>(1813.-1898.)</a:t>
            </a:r>
          </a:p>
        </p:txBody>
      </p:sp>
      <p:pic>
        <p:nvPicPr>
          <p:cNvPr id="6147" name="Picture 3" descr="A F Giacich.jpg">
            <a:extLst>
              <a:ext uri="{FF2B5EF4-FFF2-40B4-BE49-F238E27FC236}">
                <a16:creationId xmlns:a16="http://schemas.microsoft.com/office/drawing/2014/main" id="{A7967D64-DFC5-B20C-71BC-2CEB36AF4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092200"/>
            <a:ext cx="327342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Lezioni mediche.jpg">
            <a:extLst>
              <a:ext uri="{FF2B5EF4-FFF2-40B4-BE49-F238E27FC236}">
                <a16:creationId xmlns:a16="http://schemas.microsoft.com/office/drawing/2014/main" id="{9BF36861-97A3-F1E3-5EBF-261F8A75E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224088"/>
            <a:ext cx="242887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>
            <a:extLst>
              <a:ext uri="{FF2B5EF4-FFF2-40B4-BE49-F238E27FC236}">
                <a16:creationId xmlns:a16="http://schemas.microsoft.com/office/drawing/2014/main" id="{EB692DE0-643F-08AD-8980-6BB48C024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5854700"/>
            <a:ext cx="2428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/>
              <a:t>Peter SALCHER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/>
              <a:t>(1848.-1928.)</a:t>
            </a:r>
          </a:p>
        </p:txBody>
      </p:sp>
      <p:pic>
        <p:nvPicPr>
          <p:cNvPr id="7171" name="Picture 3" descr="Peter Salcher.png">
            <a:extLst>
              <a:ext uri="{FF2B5EF4-FFF2-40B4-BE49-F238E27FC236}">
                <a16:creationId xmlns:a16="http://schemas.microsoft.com/office/drawing/2014/main" id="{F34264DE-CB72-128F-261F-9D082D429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57188"/>
            <a:ext cx="3786187" cy="611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>
            <a:extLst>
              <a:ext uri="{FF2B5EF4-FFF2-40B4-BE49-F238E27FC236}">
                <a16:creationId xmlns:a16="http://schemas.microsoft.com/office/drawing/2014/main" id="{880A15E5-82DE-F555-C99E-201E002FA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75" y="1290638"/>
            <a:ext cx="2428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/>
              <a:t>Antonio GROSSICH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/>
              <a:t>(1849.-1926.)</a:t>
            </a:r>
          </a:p>
        </p:txBody>
      </p:sp>
      <p:pic>
        <p:nvPicPr>
          <p:cNvPr id="8195" name="Picture 3" descr="Grossich - portret.jpg">
            <a:extLst>
              <a:ext uri="{FF2B5EF4-FFF2-40B4-BE49-F238E27FC236}">
                <a16:creationId xmlns:a16="http://schemas.microsoft.com/office/drawing/2014/main" id="{F90C42F7-F98F-40B1-1E89-C1958E15A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357313"/>
            <a:ext cx="5808662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Grossich - clanak.jpg">
            <a:extLst>
              <a:ext uri="{FF2B5EF4-FFF2-40B4-BE49-F238E27FC236}">
                <a16:creationId xmlns:a16="http://schemas.microsoft.com/office/drawing/2014/main" id="{7C0D46E7-E55A-036E-E0F0-2862C78FE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3571875"/>
            <a:ext cx="18859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Kresnik.jpg">
            <a:extLst>
              <a:ext uri="{FF2B5EF4-FFF2-40B4-BE49-F238E27FC236}">
                <a16:creationId xmlns:a16="http://schemas.microsoft.com/office/drawing/2014/main" id="{7B8B2A69-5772-836D-2CAB-EABC0E1ED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728663"/>
            <a:ext cx="3657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E66D9D-41AB-8EC3-C15C-9402B58982F7}"/>
              </a:ext>
            </a:extLst>
          </p:cNvPr>
          <p:cNvSpPr txBox="1"/>
          <p:nvPr/>
        </p:nvSpPr>
        <p:spPr>
          <a:xfrm>
            <a:off x="4929188" y="714375"/>
            <a:ext cx="1916112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>
                <a:latin typeface="+mn-lt"/>
              </a:rPr>
              <a:t>Franjo KRESNIK</a:t>
            </a:r>
          </a:p>
          <a:p>
            <a:pPr eaLnBrk="1" hangingPunct="1">
              <a:defRPr/>
            </a:pPr>
            <a:r>
              <a:rPr lang="hr-HR">
                <a:latin typeface="+mn-lt"/>
              </a:rPr>
              <a:t>(1869.-1943.)</a:t>
            </a:r>
          </a:p>
        </p:txBody>
      </p:sp>
      <p:pic>
        <p:nvPicPr>
          <p:cNvPr id="9220" name="Picture 3" descr="Violina Kresnika.bmp">
            <a:extLst>
              <a:ext uri="{FF2B5EF4-FFF2-40B4-BE49-F238E27FC236}">
                <a16:creationId xmlns:a16="http://schemas.microsoft.com/office/drawing/2014/main" id="{8EC89ED0-F38A-2DDB-CAB9-BC4F363F4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357688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>
            <a:extLst>
              <a:ext uri="{FF2B5EF4-FFF2-40B4-BE49-F238E27FC236}">
                <a16:creationId xmlns:a16="http://schemas.microsoft.com/office/drawing/2014/main" id="{F786D341-1584-9BD6-EE14-AC6040B40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563" y="719138"/>
            <a:ext cx="2428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/>
              <a:t>Lionello LENAZ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/>
              <a:t>(1872.-1939.)</a:t>
            </a:r>
          </a:p>
        </p:txBody>
      </p:sp>
      <p:pic>
        <p:nvPicPr>
          <p:cNvPr id="10243" name="Picture 2" descr="C:\Dokumenti\Lenaz.jpg">
            <a:extLst>
              <a:ext uri="{FF2B5EF4-FFF2-40B4-BE49-F238E27FC236}">
                <a16:creationId xmlns:a16="http://schemas.microsoft.com/office/drawing/2014/main" id="{61119238-212B-EED4-3DEE-69DDE363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" r="1675" b="2119"/>
          <a:stretch>
            <a:fillRect/>
          </a:stretch>
        </p:blipFill>
        <p:spPr bwMode="auto">
          <a:xfrm>
            <a:off x="900113" y="908050"/>
            <a:ext cx="3816350" cy="547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 descr="C:\Dokumenti\Lenaz-Lezioni.jpg">
            <a:extLst>
              <a:ext uri="{FF2B5EF4-FFF2-40B4-BE49-F238E27FC236}">
                <a16:creationId xmlns:a16="http://schemas.microsoft.com/office/drawing/2014/main" id="{8F1546DA-668C-8D26-4B98-63B18A24D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43250"/>
            <a:ext cx="2424113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Giovanni Dalma.JPG">
            <a:extLst>
              <a:ext uri="{FF2B5EF4-FFF2-40B4-BE49-F238E27FC236}">
                <a16:creationId xmlns:a16="http://schemas.microsoft.com/office/drawing/2014/main" id="{B520538B-1FE0-FECF-5312-A821130D7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"/>
          <a:stretch>
            <a:fillRect/>
          </a:stretch>
        </p:blipFill>
        <p:spPr bwMode="auto">
          <a:xfrm>
            <a:off x="785813" y="703263"/>
            <a:ext cx="3989387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D729B8-6570-35B7-F6EE-B7E4C930EEC0}"/>
              </a:ext>
            </a:extLst>
          </p:cNvPr>
          <p:cNvSpPr txBox="1"/>
          <p:nvPr/>
        </p:nvSpPr>
        <p:spPr>
          <a:xfrm>
            <a:off x="5000625" y="642938"/>
            <a:ext cx="2722563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b="1">
                <a:latin typeface="+mn-lt"/>
              </a:rPr>
              <a:t>Giovanni/Juan DALMA</a:t>
            </a:r>
          </a:p>
          <a:p>
            <a:pPr eaLnBrk="1" hangingPunct="1">
              <a:defRPr/>
            </a:pPr>
            <a:r>
              <a:rPr lang="hr-HR">
                <a:latin typeface="+mn-lt"/>
              </a:rPr>
              <a:t>(1895.-1977.)</a:t>
            </a:r>
          </a:p>
        </p:txBody>
      </p:sp>
      <p:pic>
        <p:nvPicPr>
          <p:cNvPr id="11268" name="Picture 3" descr="Tucuman 2.bmp">
            <a:extLst>
              <a:ext uri="{FF2B5EF4-FFF2-40B4-BE49-F238E27FC236}">
                <a16:creationId xmlns:a16="http://schemas.microsoft.com/office/drawing/2014/main" id="{7DDF8D66-58A3-B833-F52B-F4053DB58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643188"/>
            <a:ext cx="952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Tucuman.bmp">
            <a:extLst>
              <a:ext uri="{FF2B5EF4-FFF2-40B4-BE49-F238E27FC236}">
                <a16:creationId xmlns:a16="http://schemas.microsoft.com/office/drawing/2014/main" id="{EBEFFC53-7271-6E18-35ED-1F2B328EE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4643438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215</TotalTime>
  <Words>251</Words>
  <Application>Microsoft Office PowerPoint</Application>
  <PresentationFormat>Prikaz na zaslonu (4:3)</PresentationFormat>
  <Paragraphs>49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6" baseType="lpstr">
      <vt:lpstr>Arial</vt:lpstr>
      <vt:lpstr>Book Antiqua</vt:lpstr>
      <vt:lpstr>Courier New</vt:lpstr>
      <vt:lpstr>Georgia</vt:lpstr>
      <vt:lpstr>Lucida Sans</vt:lpstr>
      <vt:lpstr>Wingdings</vt:lpstr>
      <vt:lpstr>Wingdings 2</vt:lpstr>
      <vt:lpstr>Wingdings 3</vt:lpstr>
      <vt:lpstr>Apex</vt:lpstr>
      <vt:lpstr>Medicina, zdravstvo, rijeka i vi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Medicina i rijeka</dc:title>
  <dc:creator>Amir</dc:creator>
  <cp:lastModifiedBy>Robert Doričić</cp:lastModifiedBy>
  <cp:revision>56</cp:revision>
  <dcterms:created xsi:type="dcterms:W3CDTF">2009-09-25T13:33:58Z</dcterms:created>
  <dcterms:modified xsi:type="dcterms:W3CDTF">2023-09-29T07:09:27Z</dcterms:modified>
</cp:coreProperties>
</file>