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4" r:id="rId6"/>
    <p:sldId id="260" r:id="rId7"/>
    <p:sldId id="270" r:id="rId8"/>
    <p:sldId id="261" r:id="rId9"/>
    <p:sldId id="269" r:id="rId10"/>
    <p:sldId id="275" r:id="rId11"/>
    <p:sldId id="276" r:id="rId12"/>
    <p:sldId id="266" r:id="rId13"/>
    <p:sldId id="272" r:id="rId14"/>
    <p:sldId id="263" r:id="rId15"/>
    <p:sldId id="274" r:id="rId16"/>
    <p:sldId id="271" r:id="rId17"/>
    <p:sldId id="273" r:id="rId18"/>
    <p:sldId id="277" r:id="rId1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F736F-E4D2-50F3-D2F7-EF907F383F73}" v="6" dt="2023-09-27T18:24:26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Doričić" userId="S::robert.doricic@uniri.hr::11883fed-087d-4b99-ac3f-670d756d5d9b" providerId="AD" clId="Web-{489F736F-E4D2-50F3-D2F7-EF907F383F73}"/>
    <pc:docChg chg="modSld">
      <pc:chgData name="Robert Doričić" userId="S::robert.doricic@uniri.hr::11883fed-087d-4b99-ac3f-670d756d5d9b" providerId="AD" clId="Web-{489F736F-E4D2-50F3-D2F7-EF907F383F73}" dt="2023-09-27T18:24:26.868" v="2" actId="20577"/>
      <pc:docMkLst>
        <pc:docMk/>
      </pc:docMkLst>
      <pc:sldChg chg="modSp">
        <pc:chgData name="Robert Doričić" userId="S::robert.doricic@uniri.hr::11883fed-087d-4b99-ac3f-670d756d5d9b" providerId="AD" clId="Web-{489F736F-E4D2-50F3-D2F7-EF907F383F73}" dt="2023-09-27T18:24:26.868" v="2" actId="20577"/>
        <pc:sldMkLst>
          <pc:docMk/>
          <pc:sldMk cId="0" sldId="263"/>
        </pc:sldMkLst>
        <pc:spChg chg="mod">
          <ac:chgData name="Robert Doričić" userId="S::robert.doricic@uniri.hr::11883fed-087d-4b99-ac3f-670d756d5d9b" providerId="AD" clId="Web-{489F736F-E4D2-50F3-D2F7-EF907F383F73}" dt="2023-09-27T18:24:26.868" v="2" actId="20577"/>
          <ac:spMkLst>
            <pc:docMk/>
            <pc:sldMk cId="0" sldId="263"/>
            <ac:spMk id="17410" creationId="{DD42211E-A6BD-BC3E-F634-F4DDF4B9B0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6A01C44-21C2-0D77-548A-C5FE4520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AFA2-E3E1-400F-A8E5-60069A697263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06FF8-2D64-08A5-1930-08E74299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5845BE4-50B8-D700-6E52-F5E736B8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11B2-421E-486A-A4F8-D388592FC9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84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687DC82-DB5E-090B-F24C-0D716DE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4D60-199D-4364-A168-C86DAE48E410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28E7A9-2AC7-696B-8905-6F1DB842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36759CC-2C15-5D5E-FAD4-912FB84A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5FD4-9806-4D0A-8DE3-30036C1A5C0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315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903BCDD-3205-FCA4-D0F3-4E5C6838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4CD4-A941-473E-BE36-99C3D3BDD152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9C02C30-AB3B-4349-3B94-D0E980AC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CD92E8F-1754-12A9-6BC7-3BAB0F0A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F12-35D9-4D9A-8194-33D157125B2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210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22E2E57-7D1C-3A83-F356-1AA25957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8096-0EE6-400B-9A2D-C2AAA3C2E1EA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5CA81E4-62A2-35EB-2B28-0289D48F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E52E2FB-315A-6EE7-AFB0-95F0B54E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9EC5-D3F3-497C-9D9C-D2F018400A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496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70E8-922C-CD04-0BAC-837B70F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CEE7-C097-404A-A7BE-057628009570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0741-94F4-67A6-75FC-9C74F63E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FE87-E268-300C-6722-706C057B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D12-CED0-4B51-BC29-388519E936E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9408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19AFF13-EE2B-3791-7DE5-4B89A75C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EA8-8118-4564-9222-AD988F16D904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5986F96-FE5F-3B47-4C6D-30E4F2FA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08F54EA-2439-F657-ADB0-CC6B7CEF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4371-EB2D-444B-AA3B-D9328F4B60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4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2E7085C-6270-23F4-526C-A508368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108-2ED0-4C54-B401-A692DB4965E6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D4FE2FC-8537-CADF-F700-24FBB679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7217A90-8C1E-8D71-610E-44B855B2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B4DB-ED6B-4681-8FF2-04B21B8633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69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1036DE6-B853-4F31-DB5F-45008968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FCCA-2D23-40C3-BA3A-96160BBEB32D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3466FF-25F6-DF5D-A940-968E89C1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666FB94-01DA-4811-14E5-B7C32389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C420-0683-4EF2-87F0-DA2E43007F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247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BCD3881-C142-2E52-AF9B-754ECBF7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ECEA-6DA0-49D0-AEE4-64D5ACA947D7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52087-BC72-2C7B-2373-0E72D1BE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C0C303B-762B-089F-ED0E-B7D9CD92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156C-4424-478F-ADEA-182F6D7066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76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CEAF17A-347D-CD59-895B-B894B281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FDB2-7F18-446A-A9EC-E3A1D9619B1C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6658850-936E-4640-6147-9B314530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CE7020A-3D77-8723-9040-239045AC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BEB6-2817-42F9-B0BA-C2A245157E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8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960CA9D-1AFB-16B5-F725-42F3E419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7F5E-0A11-4599-823B-D96673339641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F042B67-5EF1-8EE8-2514-BB5F1D2B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0BAA0B4-FA93-CB7A-EED7-451EDCEA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4D1-AC02-41DF-BF88-494CEE4EE0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60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3D47BFB-F35A-D667-DFE3-22AF4CF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080F85BA-CE03-D2FA-9D23-7229355DE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D800566-297D-77A9-6336-E3C0F9E4B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BBB30-65E6-4D8F-A1C9-9827241E04D9}" type="datetimeFigureOut">
              <a:rPr lang="sr-Latn-CS"/>
              <a:pPr>
                <a:defRPr/>
              </a:pPr>
              <a:t>26.9.2024.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9FFF0-1DA6-D0E2-531E-ACAD26B17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8A99AC-C102-2CF5-F7A9-0457D5BFF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BE163566-9AB1-4901-B27E-38E1FD7922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7DDB-0089-8576-BCC7-E2E89DCBE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Medicina, zdravstvo, rijeka i vi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9CD58021-D57F-68C8-DB34-7F5BB393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85813"/>
            <a:ext cx="249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Valter RUKAVINA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(1896.-1972.)</a:t>
            </a:r>
          </a:p>
        </p:txBody>
      </p:sp>
      <p:pic>
        <p:nvPicPr>
          <p:cNvPr id="12291" name="Picture 3" descr="V Rukavina slika.jpg">
            <a:extLst>
              <a:ext uri="{FF2B5EF4-FFF2-40B4-BE49-F238E27FC236}">
                <a16:creationId xmlns:a16="http://schemas.microsoft.com/office/drawing/2014/main" id="{2F1379F8-173F-4719-976F-A43CFBB8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14625"/>
            <a:ext cx="54657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tare kartoline i monografija Med Fakulteta 040.jpg">
            <a:extLst>
              <a:ext uri="{FF2B5EF4-FFF2-40B4-BE49-F238E27FC236}">
                <a16:creationId xmlns:a16="http://schemas.microsoft.com/office/drawing/2014/main" id="{95B76739-1D52-EB9F-0895-FBF32890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14625"/>
            <a:ext cx="23082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V Franciskovic.jpg">
            <a:extLst>
              <a:ext uri="{FF2B5EF4-FFF2-40B4-BE49-F238E27FC236}">
                <a16:creationId xmlns:a16="http://schemas.microsoft.com/office/drawing/2014/main" id="{967F3372-4F18-82A0-3518-6CF3A846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4707"/>
          <a:stretch>
            <a:fillRect/>
          </a:stretch>
        </p:blipFill>
        <p:spPr bwMode="auto">
          <a:xfrm>
            <a:off x="527050" y="642938"/>
            <a:ext cx="3757613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2C4B952D-B322-6612-5BB0-28CFF216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49913"/>
            <a:ext cx="396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prof. dr. sc. Vinko FRANČIŠKOVIĆ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(1919.-1984.)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B92606BD-8621-7FF8-3748-9C47CDF6A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85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Viktor FINDERLE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(1902.-1964.)</a:t>
            </a:r>
          </a:p>
        </p:txBody>
      </p:sp>
      <p:pic>
        <p:nvPicPr>
          <p:cNvPr id="14339" name="Picture 4" descr="Viktor Finderle.jpg">
            <a:extLst>
              <a:ext uri="{FF2B5EF4-FFF2-40B4-BE49-F238E27FC236}">
                <a16:creationId xmlns:a16="http://schemas.microsoft.com/office/drawing/2014/main" id="{F497FB70-F4B5-43F8-574A-A95C875F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"/>
          <a:stretch>
            <a:fillRect/>
          </a:stretch>
        </p:blipFill>
        <p:spPr bwMode="auto">
          <a:xfrm>
            <a:off x="357188" y="357188"/>
            <a:ext cx="4359275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Vakum ekstraktor.jpg">
            <a:extLst>
              <a:ext uri="{FF2B5EF4-FFF2-40B4-BE49-F238E27FC236}">
                <a16:creationId xmlns:a16="http://schemas.microsoft.com/office/drawing/2014/main" id="{F3EF4C5B-0C17-A833-401D-03E8E153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264025"/>
            <a:ext cx="393858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46D0F073-89A7-12A2-E3F7-A6068CDC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569325" cy="415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hr-HR" altLang="en-US" sz="2400" b="1" dirty="0">
                <a:latin typeface="+mn-lt"/>
              </a:rPr>
              <a:t>Viktor </a:t>
            </a:r>
            <a:r>
              <a:rPr lang="hr-HR" altLang="en-US" sz="2400" b="1" dirty="0" err="1">
                <a:latin typeface="+mn-lt"/>
              </a:rPr>
              <a:t>Finderle</a:t>
            </a:r>
            <a:endParaRPr lang="hr-HR" altLang="en-US" sz="2400" b="1" dirty="0">
              <a:latin typeface="+mn-lt"/>
            </a:endParaRPr>
          </a:p>
          <a:p>
            <a:pPr algn="just" eaLnBrk="1" hangingPunct="1">
              <a:defRPr/>
            </a:pPr>
            <a:endParaRPr lang="hr-HR" altLang="en-US" sz="2000" b="1" dirty="0"/>
          </a:p>
          <a:p>
            <a:pPr algn="just" eaLnBrk="1" hangingPunct="1">
              <a:defRPr/>
            </a:pPr>
            <a:endParaRPr lang="hr-HR" altLang="en-US" sz="2000" b="1" dirty="0"/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rođen 1902. u </a:t>
            </a:r>
            <a:r>
              <a:rPr lang="hr-HR" altLang="en-US" sz="2000" dirty="0" err="1">
                <a:latin typeface="+mn-lt"/>
              </a:rPr>
              <a:t>Aurisini</a:t>
            </a:r>
            <a:r>
              <a:rPr lang="hr-HR" altLang="en-US" sz="2000" dirty="0">
                <a:latin typeface="+mn-lt"/>
              </a:rPr>
              <a:t> nedaleko Trsta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Sušačka gimnazija i Medicinski fakultet u Zagrebu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specijalizirao </a:t>
            </a:r>
            <a:r>
              <a:rPr lang="hr-HR" altLang="en-US" sz="2000" dirty="0" err="1">
                <a:latin typeface="+mn-lt"/>
              </a:rPr>
              <a:t>porodništvo</a:t>
            </a:r>
            <a:r>
              <a:rPr lang="hr-HR" altLang="en-US" sz="2000" dirty="0">
                <a:latin typeface="+mn-lt"/>
              </a:rPr>
              <a:t> u Padovi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1930-ih predaje u Školi za bolničare Sestara milosrdnica (dakle, preteči našeg studija sestrinstva)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rujna 1946., kao čelnik gradskog odjela za zdravstvo, osniva Primaljsku školu (preteču našeg studija primaljstva)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osniva Udruženje dobrovoljnih darivatelja krvi (1946.)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piše udžbenik za primalje (1949.)</a:t>
            </a:r>
          </a:p>
          <a:p>
            <a:pPr marL="342900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en-US" sz="2000" dirty="0">
                <a:latin typeface="+mn-lt"/>
              </a:rPr>
              <a:t>slavan u svjetskim razmjerima po izumu vakuum-ekstraktora (1950.)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DD42211E-A6BD-BC3E-F634-F4DDF4B9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20713"/>
            <a:ext cx="8066087" cy="55086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2800" b="1" dirty="0">
                <a:latin typeface="Georgia" panose="02040502050405020303" pitchFamily="18" charset="0"/>
              </a:rPr>
              <a:t>Korijeni sestrinstva u Rijeci</a:t>
            </a:r>
          </a:p>
          <a:p>
            <a:pPr eaLnBrk="1" hangingPunct="1">
              <a:defRPr/>
            </a:pPr>
            <a:endParaRPr lang="hr-HR" altLang="sr-Latn-RS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sr-Latn-RS" dirty="0">
                <a:latin typeface="Georgia" panose="02040502050405020303" pitchFamily="18" charset="0"/>
              </a:rPr>
              <a:t> 1858. sestre milosrdnice svečano uvedene u Gradsku bolnicu (tada još na </a:t>
            </a:r>
            <a:r>
              <a:rPr lang="hr-HR" altLang="sr-Latn-RS" dirty="0" err="1">
                <a:latin typeface="Georgia" panose="02040502050405020303" pitchFamily="18" charset="0"/>
              </a:rPr>
              <a:t>Pomeriju</a:t>
            </a:r>
            <a:r>
              <a:rPr lang="hr-HR" altLang="sr-Latn-RS" dirty="0">
                <a:latin typeface="Georgia" panose="02040502050405020303" pitchFamily="18" charset="0"/>
              </a:rPr>
              <a:t>)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sr-Latn-RS" dirty="0">
                <a:latin typeface="Georgia" panose="02040502050405020303" pitchFamily="18" charset="0"/>
              </a:rPr>
              <a:t> 1937.-1947., u Gradskoj bolnici djeluje </a:t>
            </a:r>
            <a:r>
              <a:rPr lang="nb-NO" altLang="sr-Latn-RS" dirty="0">
                <a:latin typeface="Georgia" panose="02040502050405020303" pitchFamily="18" charset="0"/>
              </a:rPr>
              <a:t>dvogodi</a:t>
            </a:r>
            <a:r>
              <a:rPr lang="hr-HR" altLang="sr-Latn-RS" dirty="0">
                <a:latin typeface="Georgia" panose="02040502050405020303" pitchFamily="18" charset="0"/>
              </a:rPr>
              <a:t>š</a:t>
            </a:r>
            <a:r>
              <a:rPr lang="nb-NO" altLang="sr-Latn-RS" dirty="0">
                <a:latin typeface="Georgia" panose="02040502050405020303" pitchFamily="18" charset="0"/>
              </a:rPr>
              <a:t>nja</a:t>
            </a:r>
            <a:r>
              <a:rPr lang="hr-HR" altLang="sr-Latn-RS" dirty="0">
                <a:latin typeface="Georgia" panose="02040502050405020303" pitchFamily="18" charset="0"/>
              </a:rPr>
              <a:t> š</a:t>
            </a:r>
            <a:r>
              <a:rPr lang="nb-NO" altLang="sr-Latn-RS" dirty="0">
                <a:latin typeface="Georgia" panose="02040502050405020303" pitchFamily="18" charset="0"/>
              </a:rPr>
              <a:t>kola za bolni</a:t>
            </a:r>
            <a:r>
              <a:rPr lang="hr-HR" altLang="sr-Latn-RS" dirty="0">
                <a:latin typeface="Georgia" panose="02040502050405020303" pitchFamily="18" charset="0"/>
              </a:rPr>
              <a:t>č</a:t>
            </a:r>
            <a:r>
              <a:rPr lang="nb-NO" altLang="sr-Latn-RS" dirty="0">
                <a:latin typeface="Georgia" panose="02040502050405020303" pitchFamily="18" charset="0"/>
              </a:rPr>
              <a:t>are</a:t>
            </a:r>
            <a:r>
              <a:rPr lang="hr-HR" altLang="sr-Latn-RS" dirty="0">
                <a:latin typeface="Georgia" panose="02040502050405020303" pitchFamily="18" charset="0"/>
              </a:rPr>
              <a:t> (</a:t>
            </a:r>
            <a:r>
              <a:rPr lang="nb-NO" altLang="sr-Latn-RS" dirty="0">
                <a:latin typeface="Georgia" panose="02040502050405020303" pitchFamily="18" charset="0"/>
              </a:rPr>
              <a:t>koju </a:t>
            </a:r>
            <a:r>
              <a:rPr lang="hr-HR" altLang="sr-Latn-RS" dirty="0">
                <a:latin typeface="Georgia" panose="02040502050405020303" pitchFamily="18" charset="0"/>
              </a:rPr>
              <a:t>su </a:t>
            </a:r>
            <a:r>
              <a:rPr lang="nb-NO" altLang="sr-Latn-RS" dirty="0">
                <a:latin typeface="Georgia" panose="02040502050405020303" pitchFamily="18" charset="0"/>
              </a:rPr>
              <a:t>pohodile i sestre milosrdnice</a:t>
            </a:r>
            <a:r>
              <a:rPr lang="hr-HR" altLang="sr-Latn-RS" dirty="0">
                <a:latin typeface="Georgia" panose="02040502050405020303" pitchFamily="18" charset="0"/>
              </a:rPr>
              <a:t>)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sr-Latn-RS" dirty="0">
                <a:latin typeface="Georgia" panose="02040502050405020303" pitchFamily="18" charset="0"/>
              </a:rPr>
              <a:t> poslije Drugog svjetskoga rata, </a:t>
            </a:r>
            <a:r>
              <a:rPr lang="nb-NO" altLang="sr-Latn-RS" dirty="0">
                <a:latin typeface="Georgia" panose="02040502050405020303" pitchFamily="18" charset="0"/>
              </a:rPr>
              <a:t>sestre milosrdnice mogu ostati njegovati pacijente samo ako redovničku odoru zamijene civilnom</a:t>
            </a:r>
            <a:endParaRPr lang="hr-HR" altLang="sr-Latn-RS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sr-Latn-RS" dirty="0">
                <a:latin typeface="Georgia" panose="02040502050405020303" pitchFamily="18" charset="0"/>
              </a:rPr>
              <a:t> 1947. </a:t>
            </a:r>
            <a:r>
              <a:rPr lang="nb-NO" altLang="sr-Latn-RS" dirty="0">
                <a:latin typeface="Georgia" panose="02040502050405020303" pitchFamily="18" charset="0"/>
              </a:rPr>
              <a:t>povjerenik za narodno zdravlje</a:t>
            </a:r>
            <a:r>
              <a:rPr lang="hr-HR" altLang="sr-Latn-RS" dirty="0">
                <a:latin typeface="Georgia" panose="02040502050405020303" pitchFamily="18" charset="0"/>
              </a:rPr>
              <a:t>,</a:t>
            </a:r>
            <a:r>
              <a:rPr lang="nb-NO" altLang="sr-Latn-RS" dirty="0">
                <a:latin typeface="Georgia" panose="02040502050405020303" pitchFamily="18" charset="0"/>
              </a:rPr>
              <a:t> Ante Švalba</a:t>
            </a:r>
            <a:r>
              <a:rPr lang="hr-HR" altLang="sr-Latn-RS" dirty="0">
                <a:latin typeface="Georgia" panose="02040502050405020303" pitchFamily="18" charset="0"/>
              </a:rPr>
              <a:t>,</a:t>
            </a:r>
            <a:r>
              <a:rPr lang="nb-NO" altLang="sr-Latn-RS" dirty="0">
                <a:latin typeface="Georgia" panose="02040502050405020303" pitchFamily="18" charset="0"/>
              </a:rPr>
              <a:t> otvara</a:t>
            </a:r>
            <a:r>
              <a:rPr lang="hr-HR" altLang="sr-Latn-RS" dirty="0">
                <a:latin typeface="Georgia" panose="02040502050405020303" pitchFamily="18" charset="0"/>
              </a:rPr>
              <a:t> </a:t>
            </a:r>
            <a:r>
              <a:rPr lang="nb-NO" altLang="sr-Latn-RS" dirty="0">
                <a:latin typeface="Georgia" panose="02040502050405020303" pitchFamily="18" charset="0"/>
              </a:rPr>
              <a:t>školu za medicinske sestre</a:t>
            </a:r>
            <a:r>
              <a:rPr lang="hr-HR" altLang="sr-Latn-RS" dirty="0">
                <a:latin typeface="Georgia" panose="02040502050405020303" pitchFamily="18" charset="0"/>
              </a:rPr>
              <a:t> u novoj zgradi (danas V. Cara Emina 5), gdje ostaje do 1985. (od 1985. do 2011. u zgradi će djelovati Građevinski fakultet, kasnije premješten na trsatski Kampus, a od 2014. Fakultet zdravstvenih studija)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hr-HR" altLang="sr-Latn-RS" dirty="0">
                <a:latin typeface="Georgia"/>
              </a:rPr>
              <a:t>1955., n</a:t>
            </a:r>
            <a:r>
              <a:rPr lang="en-US" altLang="sr-Latn-RS" dirty="0">
                <a:latin typeface="Georgia"/>
              </a:rPr>
              <a:t>a </a:t>
            </a:r>
            <a:r>
              <a:rPr lang="en-US" altLang="sr-Latn-RS" dirty="0" err="1">
                <a:latin typeface="Georgia"/>
              </a:rPr>
              <a:t>samom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početku</a:t>
            </a:r>
            <a:r>
              <a:rPr lang="hr-HR" altLang="sr-Latn-RS" dirty="0">
                <a:latin typeface="Georgia"/>
              </a:rPr>
              <a:t>,</a:t>
            </a:r>
            <a:r>
              <a:rPr lang="en-US" altLang="sr-Latn-RS" dirty="0">
                <a:latin typeface="Georgia"/>
              </a:rPr>
              <a:t> </a:t>
            </a:r>
            <a:r>
              <a:rPr lang="hr-HR" altLang="sr-Latn-RS" dirty="0">
                <a:latin typeface="Georgia"/>
              </a:rPr>
              <a:t>Medicinski f</a:t>
            </a:r>
            <a:r>
              <a:rPr lang="en-US" altLang="sr-Latn-RS" dirty="0" err="1">
                <a:latin typeface="Georgia"/>
              </a:rPr>
              <a:t>akultet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upisuje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i</a:t>
            </a:r>
            <a:r>
              <a:rPr lang="en-US" altLang="sr-Latn-RS" dirty="0">
                <a:latin typeface="Georgia"/>
              </a:rPr>
              <a:t> ”</a:t>
            </a:r>
            <a:r>
              <a:rPr lang="en-US" altLang="sr-Latn-RS" dirty="0" err="1">
                <a:latin typeface="Georgia"/>
              </a:rPr>
              <a:t>Specijalno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odjeljenje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škole</a:t>
            </a:r>
            <a:r>
              <a:rPr lang="en-US" altLang="sr-Latn-RS" dirty="0">
                <a:latin typeface="Georgia"/>
              </a:rPr>
              <a:t> za </a:t>
            </a:r>
            <a:r>
              <a:rPr lang="en-US" altLang="sr-Latn-RS" dirty="0" err="1">
                <a:latin typeface="Georgia"/>
              </a:rPr>
              <a:t>medicinske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sestre</a:t>
            </a:r>
            <a:r>
              <a:rPr lang="en-US" altLang="sr-Latn-RS" dirty="0">
                <a:latin typeface="Georgia"/>
              </a:rPr>
              <a:t>” (od 1956. </a:t>
            </a:r>
            <a:r>
              <a:rPr lang="en-US" altLang="sr-Latn-RS" dirty="0" err="1">
                <a:latin typeface="Georgia"/>
              </a:rPr>
              <a:t>Viša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škola</a:t>
            </a:r>
            <a:r>
              <a:rPr lang="en-US" altLang="sr-Latn-RS" dirty="0">
                <a:latin typeface="Georgia"/>
              </a:rPr>
              <a:t>, </a:t>
            </a:r>
            <a:r>
              <a:rPr lang="en-US" altLang="sr-Latn-RS" dirty="0" err="1">
                <a:latin typeface="Georgia"/>
              </a:rPr>
              <a:t>ukinuta</a:t>
            </a:r>
            <a:r>
              <a:rPr lang="en-US" altLang="sr-Latn-RS" dirty="0">
                <a:latin typeface="Georgia"/>
              </a:rPr>
              <a:t> 1960.; </a:t>
            </a:r>
            <a:r>
              <a:rPr lang="en-US" altLang="sr-Latn-RS" dirty="0" err="1">
                <a:latin typeface="Georgia"/>
              </a:rPr>
              <a:t>godine</a:t>
            </a:r>
            <a:r>
              <a:rPr lang="en-US" altLang="sr-Latn-RS" dirty="0">
                <a:latin typeface="Georgia"/>
              </a:rPr>
              <a:t> 1978. se </a:t>
            </a:r>
            <a:r>
              <a:rPr lang="en-US" altLang="sr-Latn-RS" dirty="0" err="1">
                <a:latin typeface="Georgia"/>
              </a:rPr>
              <a:t>studij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obnavlja</a:t>
            </a:r>
            <a:r>
              <a:rPr lang="en-US" altLang="sr-Latn-RS" dirty="0">
                <a:latin typeface="Georgia"/>
              </a:rPr>
              <a:t>, </a:t>
            </a:r>
            <a:r>
              <a:rPr lang="en-US" altLang="sr-Latn-RS" dirty="0" err="1">
                <a:latin typeface="Georgia"/>
              </a:rPr>
              <a:t>ponovo</a:t>
            </a:r>
            <a:r>
              <a:rPr lang="en-US" altLang="sr-Latn-RS" dirty="0">
                <a:latin typeface="Georgia"/>
              </a:rPr>
              <a:t> pod </a:t>
            </a:r>
            <a:r>
              <a:rPr lang="en-US" altLang="sr-Latn-RS" dirty="0" err="1">
                <a:latin typeface="Georgia"/>
              </a:rPr>
              <a:t>okriljem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Fakulteta</a:t>
            </a:r>
            <a:r>
              <a:rPr lang="en-US" altLang="sr-Latn-RS" dirty="0">
                <a:latin typeface="Georgia"/>
              </a:rPr>
              <a:t>, </a:t>
            </a:r>
            <a:r>
              <a:rPr lang="en-US" altLang="sr-Latn-RS" dirty="0" err="1">
                <a:latin typeface="Georgia"/>
              </a:rPr>
              <a:t>kao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trogodišnji</a:t>
            </a:r>
            <a:r>
              <a:rPr lang="en-US" altLang="sr-Latn-RS" dirty="0">
                <a:latin typeface="Georgia"/>
              </a:rPr>
              <a:t> ”</a:t>
            </a:r>
            <a:r>
              <a:rPr lang="en-US" altLang="sr-Latn-RS" dirty="0" err="1">
                <a:latin typeface="Georgia"/>
              </a:rPr>
              <a:t>stručni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studij</a:t>
            </a:r>
            <a:r>
              <a:rPr lang="en-US" altLang="sr-Latn-RS" dirty="0">
                <a:latin typeface="Georgia"/>
              </a:rPr>
              <a:t> za </a:t>
            </a:r>
            <a:r>
              <a:rPr lang="en-US" altLang="sr-Latn-RS" dirty="0" err="1">
                <a:latin typeface="Georgia"/>
              </a:rPr>
              <a:t>više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medicinske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sestre</a:t>
            </a:r>
            <a:r>
              <a:rPr lang="en-US" altLang="sr-Latn-RS" dirty="0">
                <a:latin typeface="Georgia"/>
              </a:rPr>
              <a:t>/</a:t>
            </a:r>
            <a:r>
              <a:rPr lang="en-US" altLang="sr-Latn-RS" dirty="0" err="1">
                <a:latin typeface="Georgia"/>
              </a:rPr>
              <a:t>tehničare</a:t>
            </a:r>
            <a:r>
              <a:rPr lang="en-US" altLang="sr-Latn-RS" dirty="0">
                <a:latin typeface="Georgia"/>
              </a:rPr>
              <a:t>” koji </a:t>
            </a:r>
            <a:r>
              <a:rPr lang="en-US" altLang="sr-Latn-RS" dirty="0" err="1">
                <a:latin typeface="Georgia"/>
              </a:rPr>
              <a:t>će</a:t>
            </a:r>
            <a:r>
              <a:rPr lang="en-US" altLang="sr-Latn-RS" dirty="0">
                <a:latin typeface="Georgia"/>
              </a:rPr>
              <a:t> 2013. </a:t>
            </a:r>
            <a:r>
              <a:rPr lang="en-US" altLang="sr-Latn-RS" dirty="0" err="1">
                <a:latin typeface="Georgia"/>
              </a:rPr>
              <a:t>prerasti</a:t>
            </a:r>
            <a:r>
              <a:rPr lang="en-US" altLang="sr-Latn-RS" dirty="0">
                <a:latin typeface="Georgia"/>
              </a:rPr>
              <a:t>, </a:t>
            </a:r>
            <a:r>
              <a:rPr lang="en-US" altLang="sr-Latn-RS" dirty="0" err="1">
                <a:latin typeface="Georgia"/>
              </a:rPr>
              <a:t>već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prema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uzusima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Bolonjske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deklaracije</a:t>
            </a:r>
            <a:r>
              <a:rPr lang="en-US" altLang="sr-Latn-RS" dirty="0">
                <a:latin typeface="Georgia"/>
              </a:rPr>
              <a:t>, u </a:t>
            </a:r>
            <a:r>
              <a:rPr lang="en-US" altLang="sr-Latn-RS" dirty="0" err="1">
                <a:latin typeface="Georgia"/>
              </a:rPr>
              <a:t>petogodišnji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prediplomski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i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diplomski</a:t>
            </a:r>
            <a:r>
              <a:rPr lang="en-US" altLang="sr-Latn-RS" dirty="0">
                <a:latin typeface="Georgia"/>
              </a:rPr>
              <a:t> </a:t>
            </a:r>
            <a:r>
              <a:rPr lang="en-US" altLang="sr-Latn-RS" dirty="0" err="1">
                <a:latin typeface="Georgia"/>
              </a:rPr>
              <a:t>studij</a:t>
            </a:r>
            <a:r>
              <a:rPr lang="en-US" altLang="sr-Latn-RS" dirty="0">
                <a:latin typeface="Georgia"/>
              </a:rPr>
              <a:t>)</a:t>
            </a:r>
            <a:endParaRPr lang="hr-HR" altLang="sr-Latn-RS" dirty="0">
              <a:latin typeface="Georgia"/>
            </a:endParaRPr>
          </a:p>
          <a:p>
            <a:pPr eaLnBrk="1" hangingPunct="1">
              <a:defRPr/>
            </a:pP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AFF802FE-CFF9-6D94-408F-BF119036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54013"/>
            <a:ext cx="7889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6019FAB9-9718-044A-ED97-78FCB425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165850"/>
            <a:ext cx="23495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dirty="0">
                <a:latin typeface="+mn-lt"/>
              </a:rPr>
              <a:t>Giuseppe </a:t>
            </a:r>
            <a:r>
              <a:rPr lang="hr-HR" altLang="sr-Latn-RS" dirty="0" err="1">
                <a:latin typeface="+mn-lt"/>
              </a:rPr>
              <a:t>Poso</a:t>
            </a:r>
            <a:r>
              <a:rPr lang="hr-HR" altLang="sr-Latn-RS" dirty="0">
                <a:latin typeface="+mn-lt"/>
              </a:rPr>
              <a:t>, 1941.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B5F3FDBC-BBC9-3C67-AD01-BD70E0A1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77888"/>
            <a:ext cx="82089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sz="2400" b="1">
              <a:latin typeface="Georgia" panose="02040502050405020303" pitchFamily="18" charset="0"/>
            </a:endParaRPr>
          </a:p>
          <a:p>
            <a:pPr eaLnBrk="1" hangingPunct="1"/>
            <a:endParaRPr lang="hr-HR" altLang="sr-Latn-RS" sz="2400" b="1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sz="2400" b="1">
                <a:latin typeface="Georgia" panose="02040502050405020303" pitchFamily="18" charset="0"/>
              </a:rPr>
              <a:t>Sveučilište u Rijeci, Fakultet zdravstvenih studija </a:t>
            </a: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(prvi takav fakultet u Republici Hrvatskoj)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endParaRPr lang="hr-HR" altLang="sr-Latn-RS" b="1">
              <a:latin typeface="Georgia" panose="02040502050405020303" pitchFamily="18" charset="0"/>
            </a:endParaRPr>
          </a:p>
          <a:p>
            <a:pPr eaLnBrk="1" hangingPunct="1"/>
            <a:endParaRPr lang="hr-HR" altLang="sr-Latn-RS" b="1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b="1">
                <a:latin typeface="Georgia" panose="02040502050405020303" pitchFamily="18" charset="0"/>
              </a:rPr>
              <a:t>Prijediplomski studiji </a:t>
            </a:r>
            <a:r>
              <a:rPr lang="hr-HR" altLang="sr-Latn-RS">
                <a:latin typeface="Georgia" panose="02040502050405020303" pitchFamily="18" charset="0"/>
              </a:rPr>
              <a:t>(3 godine):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sestrinstvo (redovito, izvanredno, dislocirani studij u Karlovcu), primaljstvo, fizioterapija, radiološka tehnologija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b="1">
                <a:latin typeface="Georgia" panose="02040502050405020303" pitchFamily="18" charset="0"/>
              </a:rPr>
              <a:t>Diplomski studiji</a:t>
            </a:r>
            <a:r>
              <a:rPr lang="hr-HR" altLang="sr-Latn-RS">
                <a:latin typeface="Georgia" panose="02040502050405020303" pitchFamily="18" charset="0"/>
              </a:rPr>
              <a:t> (2 godine):</a:t>
            </a:r>
          </a:p>
          <a:p>
            <a:pPr eaLnBrk="1" hangingPunct="1"/>
            <a:endParaRPr lang="hr-HR" altLang="sr-Latn-RS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>
                <a:latin typeface="Georgia" panose="02040502050405020303" pitchFamily="18" charset="0"/>
              </a:rPr>
              <a:t>sestrinstvo – promicanje i zaštita mentalnog zdravlja, sestrinstvo – menadžment u sestrinstvu, sestrinstvo – gerontologija i palijativna skrb starijih, sestrinstvo – javno zdravstvo, primaljstvo, fizioterapija, klinički nutricionizam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EE5F7A3-537B-4D1A-41D4-5D240AAD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15888"/>
            <a:ext cx="34702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4EF7A1A5-90B2-C4EF-5ADD-F2BD3834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303838"/>
            <a:ext cx="17049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6B659785-678C-AD9E-96BD-499BD4D4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19713"/>
            <a:ext cx="17049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81C2684F-C906-948D-1A5C-A86115C0C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319713"/>
            <a:ext cx="17049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8D36C44D-87CF-D81B-4F1A-1E0B1F0CB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300663"/>
            <a:ext cx="1704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lika 4">
            <a:extLst>
              <a:ext uri="{FF2B5EF4-FFF2-40B4-BE49-F238E27FC236}">
                <a16:creationId xmlns:a16="http://schemas.microsoft.com/office/drawing/2014/main" id="{23E3EB81-9355-ADA9-E17B-62E5D54F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5032" b="1630"/>
          <a:stretch>
            <a:fillRect/>
          </a:stretch>
        </p:blipFill>
        <p:spPr bwMode="auto">
          <a:xfrm>
            <a:off x="885825" y="476250"/>
            <a:ext cx="73723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9DE1C704-0B5F-31C6-A3D6-D1FEF9F1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81300"/>
            <a:ext cx="6208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8800"/>
              <a:t>Dobrodošli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olnica Massa Cavalli.jpg">
            <a:extLst>
              <a:ext uri="{FF2B5EF4-FFF2-40B4-BE49-F238E27FC236}">
                <a16:creationId xmlns:a16="http://schemas.microsoft.com/office/drawing/2014/main" id="{55C41FEE-0EF4-01A0-9D21-3C750A4A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07193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Bolnica - VP Akademija.jpg">
            <a:extLst>
              <a:ext uri="{FF2B5EF4-FFF2-40B4-BE49-F238E27FC236}">
                <a16:creationId xmlns:a16="http://schemas.microsoft.com/office/drawing/2014/main" id="{6D18505C-5E1C-8D5E-D7F2-DB6260AE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8"/>
            <a:ext cx="40767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Bolnica Susak.jpg">
            <a:extLst>
              <a:ext uri="{FF2B5EF4-FFF2-40B4-BE49-F238E27FC236}">
                <a16:creationId xmlns:a16="http://schemas.microsoft.com/office/drawing/2014/main" id="{86870F3E-C546-A94D-CB73-8C2F3BAF9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"/>
          <a:stretch>
            <a:fillRect/>
          </a:stretch>
        </p:blipFill>
        <p:spPr bwMode="auto">
          <a:xfrm>
            <a:off x="1828800" y="3000375"/>
            <a:ext cx="53863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ambieri.jpg">
            <a:extLst>
              <a:ext uri="{FF2B5EF4-FFF2-40B4-BE49-F238E27FC236}">
                <a16:creationId xmlns:a16="http://schemas.microsoft.com/office/drawing/2014/main" id="{A3360BD2-3C02-50A7-39FE-E3FF5E8E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730250"/>
            <a:ext cx="39624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28A5E15B-4860-8CB4-8942-80D13708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785813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Giovanni Battista CAMBIERI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(1754.-1838.)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0D5F9610-A016-5D7B-E765-2BE97514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071563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Antonio Felice GIACICH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(1813.-1898.)</a:t>
            </a:r>
          </a:p>
        </p:txBody>
      </p:sp>
      <p:pic>
        <p:nvPicPr>
          <p:cNvPr id="6147" name="Picture 3" descr="A F Giacich.jpg">
            <a:extLst>
              <a:ext uri="{FF2B5EF4-FFF2-40B4-BE49-F238E27FC236}">
                <a16:creationId xmlns:a16="http://schemas.microsoft.com/office/drawing/2014/main" id="{A7967D64-DFC5-B20C-71BC-2CEB36AF4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92200"/>
            <a:ext cx="32734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ezioni mediche.jpg">
            <a:extLst>
              <a:ext uri="{FF2B5EF4-FFF2-40B4-BE49-F238E27FC236}">
                <a16:creationId xmlns:a16="http://schemas.microsoft.com/office/drawing/2014/main" id="{9BF36861-97A3-F1E3-5EBF-261F8A75E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224088"/>
            <a:ext cx="24288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EB692DE0-643F-08AD-8980-6BB48C02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85470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Peter SALCHER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(1848.-1928.)</a:t>
            </a:r>
          </a:p>
        </p:txBody>
      </p:sp>
      <p:pic>
        <p:nvPicPr>
          <p:cNvPr id="7171" name="Picture 3" descr="Peter Salcher.png">
            <a:extLst>
              <a:ext uri="{FF2B5EF4-FFF2-40B4-BE49-F238E27FC236}">
                <a16:creationId xmlns:a16="http://schemas.microsoft.com/office/drawing/2014/main" id="{F34264DE-CB72-128F-261F-9D082D429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3786187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880A15E5-82DE-F555-C99E-201E002F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290638"/>
            <a:ext cx="242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Antonio GROSSICH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(1849.-1926.)</a:t>
            </a:r>
          </a:p>
        </p:txBody>
      </p:sp>
      <p:pic>
        <p:nvPicPr>
          <p:cNvPr id="8195" name="Picture 3" descr="Grossich - portret.jpg">
            <a:extLst>
              <a:ext uri="{FF2B5EF4-FFF2-40B4-BE49-F238E27FC236}">
                <a16:creationId xmlns:a16="http://schemas.microsoft.com/office/drawing/2014/main" id="{F90C42F7-F98F-40B1-1E89-C1958E15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58086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Grossich - clanak.jpg">
            <a:extLst>
              <a:ext uri="{FF2B5EF4-FFF2-40B4-BE49-F238E27FC236}">
                <a16:creationId xmlns:a16="http://schemas.microsoft.com/office/drawing/2014/main" id="{7C0D46E7-E55A-036E-E0F0-2862C78F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75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Kresnik.jpg">
            <a:extLst>
              <a:ext uri="{FF2B5EF4-FFF2-40B4-BE49-F238E27FC236}">
                <a16:creationId xmlns:a16="http://schemas.microsoft.com/office/drawing/2014/main" id="{7B8B2A69-5772-836D-2CAB-EABC0E1ED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28663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66D9D-41AB-8EC3-C15C-9402B58982F7}"/>
              </a:ext>
            </a:extLst>
          </p:cNvPr>
          <p:cNvSpPr txBox="1"/>
          <p:nvPr/>
        </p:nvSpPr>
        <p:spPr>
          <a:xfrm>
            <a:off x="4929188" y="714375"/>
            <a:ext cx="19161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>
                <a:latin typeface="+mn-lt"/>
              </a:rPr>
              <a:t>Franjo KRESNIK</a:t>
            </a:r>
          </a:p>
          <a:p>
            <a:pPr eaLnBrk="1" hangingPunct="1">
              <a:defRPr/>
            </a:pPr>
            <a:r>
              <a:rPr lang="hr-HR">
                <a:latin typeface="+mn-lt"/>
              </a:rPr>
              <a:t>(1869.-1943.)</a:t>
            </a:r>
          </a:p>
        </p:txBody>
      </p:sp>
      <p:pic>
        <p:nvPicPr>
          <p:cNvPr id="9220" name="Picture 3" descr="Violina Kresnika.bmp">
            <a:extLst>
              <a:ext uri="{FF2B5EF4-FFF2-40B4-BE49-F238E27FC236}">
                <a16:creationId xmlns:a16="http://schemas.microsoft.com/office/drawing/2014/main" id="{8EC89ED0-F38A-2DDB-CAB9-BC4F363F4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35768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F786D341-1584-9BD6-EE14-AC6040B4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719138"/>
            <a:ext cx="242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Lionello LENAZ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(1872.-1939.)</a:t>
            </a:r>
          </a:p>
        </p:txBody>
      </p:sp>
      <p:pic>
        <p:nvPicPr>
          <p:cNvPr id="10243" name="Picture 2" descr="C:\Dokumenti\Lenaz.jpg">
            <a:extLst>
              <a:ext uri="{FF2B5EF4-FFF2-40B4-BE49-F238E27FC236}">
                <a16:creationId xmlns:a16="http://schemas.microsoft.com/office/drawing/2014/main" id="{61119238-212B-EED4-3DEE-69DDE363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r="1675" b="2119"/>
          <a:stretch>
            <a:fillRect/>
          </a:stretch>
        </p:blipFill>
        <p:spPr bwMode="auto">
          <a:xfrm>
            <a:off x="900113" y="908050"/>
            <a:ext cx="38163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Dokumenti\Lenaz-Lezioni.jpg">
            <a:extLst>
              <a:ext uri="{FF2B5EF4-FFF2-40B4-BE49-F238E27FC236}">
                <a16:creationId xmlns:a16="http://schemas.microsoft.com/office/drawing/2014/main" id="{8F1546DA-668C-8D26-4B98-63B18A24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43250"/>
            <a:ext cx="24241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Giovanni Dalma.JPG">
            <a:extLst>
              <a:ext uri="{FF2B5EF4-FFF2-40B4-BE49-F238E27FC236}">
                <a16:creationId xmlns:a16="http://schemas.microsoft.com/office/drawing/2014/main" id="{B520538B-1FE0-FECF-5312-A821130D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>
            <a:fillRect/>
          </a:stretch>
        </p:blipFill>
        <p:spPr bwMode="auto">
          <a:xfrm>
            <a:off x="785813" y="703263"/>
            <a:ext cx="3989387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729B8-6570-35B7-F6EE-B7E4C930EEC0}"/>
              </a:ext>
            </a:extLst>
          </p:cNvPr>
          <p:cNvSpPr txBox="1"/>
          <p:nvPr/>
        </p:nvSpPr>
        <p:spPr>
          <a:xfrm>
            <a:off x="5000625" y="642938"/>
            <a:ext cx="27225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latin typeface="+mn-lt"/>
              </a:rPr>
              <a:t>Giovanni/Juan DALMA</a:t>
            </a:r>
          </a:p>
          <a:p>
            <a:pPr eaLnBrk="1" hangingPunct="1">
              <a:defRPr/>
            </a:pPr>
            <a:r>
              <a:rPr lang="hr-HR">
                <a:latin typeface="+mn-lt"/>
              </a:rPr>
              <a:t>(1895.-1977.)</a:t>
            </a:r>
          </a:p>
        </p:txBody>
      </p:sp>
      <p:pic>
        <p:nvPicPr>
          <p:cNvPr id="11268" name="Picture 3" descr="Tucuman 2.bmp">
            <a:extLst>
              <a:ext uri="{FF2B5EF4-FFF2-40B4-BE49-F238E27FC236}">
                <a16:creationId xmlns:a16="http://schemas.microsoft.com/office/drawing/2014/main" id="{7DDF8D66-58A3-B833-F52B-F4053DB58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952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Tucuman.bmp">
            <a:extLst>
              <a:ext uri="{FF2B5EF4-FFF2-40B4-BE49-F238E27FC236}">
                <a16:creationId xmlns:a16="http://schemas.microsoft.com/office/drawing/2014/main" id="{EBEFFC53-7271-6E18-35ED-1F2B328EE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64343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448</Words>
  <Application>Microsoft Office PowerPoint</Application>
  <PresentationFormat>Prikaz na zaslonu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Courier New</vt:lpstr>
      <vt:lpstr>Georgia</vt:lpstr>
      <vt:lpstr>Lucida Sans</vt:lpstr>
      <vt:lpstr>Wingdings</vt:lpstr>
      <vt:lpstr>Wingdings 2</vt:lpstr>
      <vt:lpstr>Wingdings 3</vt:lpstr>
      <vt:lpstr>Apex</vt:lpstr>
      <vt:lpstr>Medicina, zdravstvo, rijeka i 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i rijeka</dc:title>
  <dc:creator>Amir</dc:creator>
  <cp:lastModifiedBy>Igor</cp:lastModifiedBy>
  <cp:revision>56</cp:revision>
  <dcterms:created xsi:type="dcterms:W3CDTF">2009-09-25T13:33:58Z</dcterms:created>
  <dcterms:modified xsi:type="dcterms:W3CDTF">2024-09-26T09:36:25Z</dcterms:modified>
</cp:coreProperties>
</file>